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embeddedFontLst>
    <p:embeddedFont>
      <p:font typeface="Helvetica Neue" panose="020B0604020202020204" charset="0"/>
      <p:regular r:id="rId30"/>
      <p:bold r:id="rId31"/>
      <p:italic r:id="rId32"/>
      <p:boldItalic r:id="rId33"/>
    </p:embeddedFont>
    <p:embeddedFont>
      <p:font typeface="Oswald" panose="020B0604020202020204" charset="0"/>
      <p:regular r:id="rId34"/>
      <p:bold r:id="rId35"/>
    </p:embeddedFont>
    <p:embeddedFont>
      <p:font typeface="Oswald Light" panose="020B0604020202020204" charset="0"/>
      <p:regular r:id="rId36"/>
      <p:bold r:id="rId37"/>
    </p:embeddedFont>
    <p:embeddedFont>
      <p:font typeface="Oswald Medium" panose="020B0604020202020204" charset="0"/>
      <p:regular r:id="rId38"/>
      <p:bold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Nwfxv+lfDyGjbLbXJIaARLfP9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4b3761a1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104b3761a1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4b3761a10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g104b3761a1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4b3761a10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104b3761a1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4b3761a10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104b3761a1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4b3761a10_0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g104b3761a1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4b3761a10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104b3761a1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4b3761a10_0_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g104b3761a1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4b3761a10_0_1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104b3761a1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4b3761a10_0_1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104b3761a10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4b3761a10_0_2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g104b3761a10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4b3761a10_0_2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104b3761a10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4b3761a10_0_2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104b3761a10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4b3761a10_0_1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g104b3761a10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4b3761a10_0_1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104b3761a1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4b3761a10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104b3761a1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04b3761a10_0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g104b3761a1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159cc4a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g10159cc4a0f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mazione importante">
  <p:cSld name="Informazione important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">
  <p:cSld name="Citazion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body" idx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3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zione">
  <p:cSld name="Sezion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" name="Google Shape;2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70935"/>
            <a:ext cx="24917400" cy="1536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foto">
  <p:cSld name="Titolo e fo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Titolo, punti elenco e fot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ma">
  <p:cSld name="Programm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marL="1371600" lvl="2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marL="1828800" lvl="3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marL="2286000" lvl="4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chiarazione">
  <p:cSld name="Dichiarazion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marL="3200400" lvl="6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marL="3657600" lvl="7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marL="4114800" lvl="8" indent="-369189" algn="just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marR="0" lvl="6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marR="0" lvl="7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marR="0" lvl="8" indent="-457708" algn="just" rtl="0">
              <a:lnSpc>
                <a:spcPct val="160245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Char char="•"/>
              <a:defRPr sz="2933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372529" lvl="0" indent="-143447" algn="just" rtl="0">
              <a:lnSpc>
                <a:spcPct val="16024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8"/>
              <a:buFont typeface="Oswald"/>
              <a:buNone/>
            </a:pPr>
            <a:endParaRPr/>
          </a:p>
        </p:txBody>
      </p:sp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3788"/>
            <a:ext cx="24383998" cy="150405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/>
        </p:nvSpPr>
        <p:spPr>
          <a:xfrm>
            <a:off x="1834250" y="10912925"/>
            <a:ext cx="34671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Discovering the Cava PDO</a:t>
            </a:r>
            <a:endParaRPr sz="3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11318400" y="7996325"/>
            <a:ext cx="61233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Corkbuzz </a:t>
            </a:r>
            <a:endParaRPr sz="6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Union Square</a:t>
            </a:r>
            <a:endParaRPr sz="6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New York </a:t>
            </a:r>
            <a:endParaRPr sz="5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November 30, 2021</a:t>
            </a:r>
            <a:endParaRPr sz="4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1834250" y="9769925"/>
            <a:ext cx="18507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Case History: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"/>
          <p:cNvSpPr txBox="1">
            <a:spLocks noGrp="1"/>
          </p:cNvSpPr>
          <p:nvPr>
            <p:ph type="title" idx="4294967295"/>
          </p:nvPr>
        </p:nvSpPr>
        <p:spPr>
          <a:xfrm>
            <a:off x="9930423" y="2539275"/>
            <a:ext cx="9779000" cy="1415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Tirage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0" name="Google Shape;190;p14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103" cy="1028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Addition of Licor de Tiraje (Liqueur de Tirage) to start the secondary fermentation in the bottle</a:t>
            </a:r>
            <a:endParaRPr sz="3600">
              <a:solidFill>
                <a:srgbClr val="202124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Licor de Tiraje can be made up of a mix or single component:</a:t>
            </a:r>
            <a:endParaRPr sz="3600">
              <a:solidFill>
                <a:srgbClr val="202124"/>
              </a:solidFill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○"/>
            </a:pPr>
            <a:r>
              <a:rPr lang="en-US" sz="3600">
                <a:solidFill>
                  <a:srgbClr val="202124"/>
                </a:solidFill>
              </a:rPr>
              <a:t>Dry yeasts or yeasts in vinous suspension</a:t>
            </a:r>
            <a:endParaRPr sz="3600">
              <a:solidFill>
                <a:srgbClr val="202124"/>
              </a:solidFill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○"/>
            </a:pPr>
            <a:r>
              <a:rPr lang="en-US" sz="3600">
                <a:solidFill>
                  <a:srgbClr val="202124"/>
                </a:solidFill>
              </a:rPr>
              <a:t>Sucrose</a:t>
            </a:r>
            <a:endParaRPr sz="3600">
              <a:solidFill>
                <a:srgbClr val="202124"/>
              </a:solidFill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○"/>
            </a:pPr>
            <a:r>
              <a:rPr lang="en-US" sz="3600">
                <a:solidFill>
                  <a:srgbClr val="202124"/>
                </a:solidFill>
              </a:rPr>
              <a:t>Concentrated grape must</a:t>
            </a:r>
            <a:endParaRPr sz="3600">
              <a:solidFill>
                <a:srgbClr val="202124"/>
              </a:solidFill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○"/>
            </a:pPr>
            <a:r>
              <a:rPr lang="en-US" sz="3600">
                <a:solidFill>
                  <a:srgbClr val="202124"/>
                </a:solidFill>
              </a:rPr>
              <a:t>Rectified concentrated grape must</a:t>
            </a:r>
            <a:endParaRPr sz="3600">
              <a:solidFill>
                <a:srgbClr val="202124"/>
              </a:solidFill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○"/>
            </a:pPr>
            <a:r>
              <a:rPr lang="en-US" sz="3600">
                <a:solidFill>
                  <a:srgbClr val="202124"/>
                </a:solidFill>
              </a:rPr>
              <a:t>Partially fermented grape must</a:t>
            </a:r>
            <a:endParaRPr sz="3600">
              <a:solidFill>
                <a:srgbClr val="202124"/>
              </a:solidFill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○"/>
            </a:pPr>
            <a:r>
              <a:rPr lang="en-US" sz="3600">
                <a:solidFill>
                  <a:srgbClr val="202124"/>
                </a:solidFill>
              </a:rPr>
              <a:t>Base wine</a:t>
            </a:r>
            <a:endParaRPr sz="3600">
              <a:solidFill>
                <a:srgbClr val="202124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The addition of Licor de Tiraje must not increase the level of ABV in the base wine by more than 1.5% in total</a:t>
            </a:r>
            <a:endParaRPr sz="3600">
              <a:solidFill>
                <a:srgbClr val="202124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Bottles are then closed with a stopper and a steel cap or a cork stopper and a staple.</a:t>
            </a:r>
            <a:endParaRPr sz="3600">
              <a:solidFill>
                <a:srgbClr val="202124"/>
              </a:solidFill>
            </a:endParaRPr>
          </a:p>
        </p:txBody>
      </p:sp>
      <p:cxnSp>
        <p:nvCxnSpPr>
          <p:cNvPr id="191" name="Google Shape;191;p14"/>
          <p:cNvCxnSpPr/>
          <p:nvPr/>
        </p:nvCxnSpPr>
        <p:spPr>
          <a:xfrm rot="10800000" flipH="1">
            <a:off x="7573317" y="2097626"/>
            <a:ext cx="7611265" cy="4738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92" name="Google Shape;192;p14"/>
          <p:cNvCxnSpPr/>
          <p:nvPr/>
        </p:nvCxnSpPr>
        <p:spPr>
          <a:xfrm>
            <a:off x="7573317" y="3752639"/>
            <a:ext cx="7611265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93" name="Google Shape;193;p14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 txBox="1"/>
          <p:nvPr/>
        </p:nvSpPr>
        <p:spPr>
          <a:xfrm>
            <a:off x="10053646" y="324204"/>
            <a:ext cx="7228879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4b3761a10_0_11"/>
          <p:cNvSpPr txBox="1">
            <a:spLocks noGrp="1"/>
          </p:cNvSpPr>
          <p:nvPr>
            <p:ph type="title" idx="4294967295"/>
          </p:nvPr>
        </p:nvSpPr>
        <p:spPr>
          <a:xfrm>
            <a:off x="6072255" y="2480258"/>
            <a:ext cx="11005138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Cava Age Classifications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g104b3761a10_0_11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i="1" u="sng">
                <a:solidFill>
                  <a:srgbClr val="202124"/>
                </a:solidFill>
              </a:rPr>
              <a:t>Cava de Guarda:</a:t>
            </a:r>
            <a:endParaRPr sz="4400" b="1" i="1" u="sng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>
                <a:solidFill>
                  <a:srgbClr val="202124"/>
                </a:solidFill>
              </a:rPr>
              <a:t>Traditional Cava</a:t>
            </a:r>
            <a:r>
              <a:rPr lang="en-US" sz="4400">
                <a:solidFill>
                  <a:srgbClr val="202124"/>
                </a:solidFill>
              </a:rPr>
              <a:t> (87.1% of PDO total production): 9 months minimum on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i="1" u="sng">
                <a:solidFill>
                  <a:srgbClr val="202124"/>
                </a:solidFill>
              </a:rPr>
              <a:t>Cava de Guarda Superior:</a:t>
            </a:r>
            <a:endParaRPr sz="4400" b="1" i="1" u="sng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>
                <a:solidFill>
                  <a:srgbClr val="202124"/>
                </a:solidFill>
              </a:rPr>
              <a:t>Cava Reserva</a:t>
            </a:r>
            <a:r>
              <a:rPr lang="en-US" sz="4400">
                <a:solidFill>
                  <a:srgbClr val="202124"/>
                </a:solidFill>
              </a:rPr>
              <a:t> (10.9% of PDO total production): 18 months minimum on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>
                <a:solidFill>
                  <a:srgbClr val="202124"/>
                </a:solidFill>
              </a:rPr>
              <a:t>Cava Gran Reserva</a:t>
            </a:r>
            <a:r>
              <a:rPr lang="en-US" sz="4400">
                <a:solidFill>
                  <a:srgbClr val="202124"/>
                </a:solidFill>
              </a:rPr>
              <a:t> (1.9% of PDO total production): 30 months minimum on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>
                <a:solidFill>
                  <a:srgbClr val="202124"/>
                </a:solidFill>
              </a:rPr>
              <a:t>Cava de Paraje Calificado</a:t>
            </a:r>
            <a:r>
              <a:rPr lang="en-US" sz="4400">
                <a:solidFill>
                  <a:srgbClr val="202124"/>
                </a:solidFill>
              </a:rPr>
              <a:t> (0.1% of PDO total production): 36 months minimum on lees</a:t>
            </a:r>
            <a:endParaRPr sz="4400">
              <a:solidFill>
                <a:srgbClr val="202124"/>
              </a:solidFill>
            </a:endParaRPr>
          </a:p>
        </p:txBody>
      </p:sp>
      <p:cxnSp>
        <p:nvCxnSpPr>
          <p:cNvPr id="203" name="Google Shape;203;g104b3761a10_0_11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04" name="Google Shape;204;g104b3761a10_0_11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05" name="Google Shape;205;g104b3761a10_0_11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04b3761a10_0_11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104b3761a10_0_11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04b3761a10_0_11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4b3761a10_0_22"/>
          <p:cNvSpPr txBox="1">
            <a:spLocks noGrp="1"/>
          </p:cNvSpPr>
          <p:nvPr>
            <p:ph type="title" idx="4294967295"/>
          </p:nvPr>
        </p:nvSpPr>
        <p:spPr>
          <a:xfrm>
            <a:off x="7556500" y="2533653"/>
            <a:ext cx="9779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Grape Varieties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4" name="Google Shape;214;g104b3761a10_0_22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Macabeo</a:t>
            </a:r>
            <a:endParaRPr sz="4400" b="1" u="sng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An indiginous variety with large, compact bunches of grapes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Thin delicate skins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Resistant to frost despite delicate structure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Late-budding variety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Creates wines with balanced acidity and delicate aromas. Very elegant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Adds structure and mouthfeel in blends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Relatively high in antioxidants, therefore it is less susceptible to oxidation. </a:t>
            </a:r>
            <a:endParaRPr sz="3600">
              <a:solidFill>
                <a:srgbClr val="202124"/>
              </a:solidFill>
            </a:endParaRPr>
          </a:p>
        </p:txBody>
      </p:sp>
      <p:cxnSp>
        <p:nvCxnSpPr>
          <p:cNvPr id="215" name="Google Shape;215;g104b3761a10_0_22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6" name="Google Shape;216;g104b3761a10_0_22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17" name="Google Shape;217;g104b3761a10_0_22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04b3761a10_0_22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04b3761a10_0_22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04b3761a10_0_22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104b3761a10_0_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17550" y="4764071"/>
            <a:ext cx="7598664" cy="7598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4b3761a10_0_33"/>
          <p:cNvSpPr txBox="1">
            <a:spLocks noGrp="1"/>
          </p:cNvSpPr>
          <p:nvPr>
            <p:ph type="title" idx="4294967295"/>
          </p:nvPr>
        </p:nvSpPr>
        <p:spPr>
          <a:xfrm>
            <a:off x="7556500" y="2533653"/>
            <a:ext cx="9779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Grape Varieties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7" name="Google Shape;227;g104b3761a10_0_33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Xarello</a:t>
            </a:r>
            <a:endParaRPr sz="3600" b="1" u="sng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An indigenous variety producing medium-sized, loose bunches.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Grapes are thick skinned and relatively disease resistant.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Challenging to grow in the vineyard; Not conducive to plantings at high altitude.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Tends to grow best at altitudes of less than 400m above sea level.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Buds quite early, yet ripes late; Long growing season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Prone to irregular flowering; Has naturally lower yields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Major structure and power; High acid variety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Used to give Cava fuller body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Notable earthy and herbal/fennel aromas and flavors.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Best suited to long aging.</a:t>
            </a:r>
            <a:endParaRPr sz="3600">
              <a:solidFill>
                <a:srgbClr val="202124"/>
              </a:solidFill>
            </a:endParaRPr>
          </a:p>
        </p:txBody>
      </p:sp>
      <p:cxnSp>
        <p:nvCxnSpPr>
          <p:cNvPr id="228" name="Google Shape;228;g104b3761a10_0_33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29" name="Google Shape;229;g104b3761a10_0_33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30" name="Google Shape;230;g104b3761a10_0_33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04b3761a10_0_33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04b3761a10_0_33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04b3761a10_0_33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g104b3761a10_0_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17952" y="4764024"/>
            <a:ext cx="7598664" cy="7598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4b3761a10_0_44"/>
          <p:cNvSpPr txBox="1">
            <a:spLocks noGrp="1"/>
          </p:cNvSpPr>
          <p:nvPr>
            <p:ph type="title" idx="4294967295"/>
          </p:nvPr>
        </p:nvSpPr>
        <p:spPr>
          <a:xfrm>
            <a:off x="7556500" y="2533653"/>
            <a:ext cx="9779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Grape Varieties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0" name="Google Shape;240;g104b3761a10_0_44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Parellada</a:t>
            </a:r>
            <a:endParaRPr sz="3600" b="1" u="sng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Good-sized bunches with large berries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Typically, the last “classic” variety to be harvested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Does well when planted in high altitudes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Best fruit often comes from vineyards with altitudes between</a:t>
            </a:r>
            <a:endParaRPr sz="3600">
              <a:solidFill>
                <a:srgbClr val="202124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3600">
                <a:solidFill>
                  <a:srgbClr val="202124"/>
                </a:solidFill>
              </a:rPr>
              <a:t>500 - 800m above sea level.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Grapes are sensitive to heat however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Lower acidity and more moderate alcohol than other “classic” varieties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Adds subtle floral aromas, as well as fruit aromas of apples/quince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Because of its more delicate nature and expression, very useful for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None/>
            </a:pPr>
            <a:r>
              <a:rPr lang="en-US" sz="3600">
                <a:solidFill>
                  <a:srgbClr val="202124"/>
                </a:solidFill>
              </a:rPr>
              <a:t>    blending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Often used to bring alcohol levels down, and to bring a bit of freshness to</a:t>
            </a:r>
            <a:endParaRPr sz="3600">
              <a:solidFill>
                <a:srgbClr val="202124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3600">
                <a:solidFill>
                  <a:srgbClr val="202124"/>
                </a:solidFill>
              </a:rPr>
              <a:t>more powerful Xarello-dominant blends.</a:t>
            </a:r>
            <a:endParaRPr sz="3600">
              <a:solidFill>
                <a:srgbClr val="202124"/>
              </a:solidFill>
            </a:endParaRPr>
          </a:p>
        </p:txBody>
      </p:sp>
      <p:cxnSp>
        <p:nvCxnSpPr>
          <p:cNvPr id="241" name="Google Shape;241;g104b3761a10_0_44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42" name="Google Shape;242;g104b3761a10_0_44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43" name="Google Shape;243;g104b3761a10_0_44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04b3761a10_0_44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04b3761a10_0_44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104b3761a10_0_44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g104b3761a10_0_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17952" y="4764024"/>
            <a:ext cx="7598664" cy="7598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4b3761a10_0_55"/>
          <p:cNvSpPr txBox="1">
            <a:spLocks noGrp="1"/>
          </p:cNvSpPr>
          <p:nvPr>
            <p:ph type="title" idx="4294967295"/>
          </p:nvPr>
        </p:nvSpPr>
        <p:spPr>
          <a:xfrm>
            <a:off x="7556500" y="2533653"/>
            <a:ext cx="9779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Grape Varieties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3" name="Google Shape;253;g104b3761a10_0_55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Chardonnay</a:t>
            </a:r>
            <a:endParaRPr sz="36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First variety to be harvested - mid August.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Difficult to grow; early budburst and sensitive to frost.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Very aromatic; Gives body and high acidity.</a:t>
            </a: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Malvasía (Subirat Parent)</a:t>
            </a:r>
            <a:endParaRPr sz="36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Medium-sized bunches with small, yellow berries.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Creates well-structured and fresh wines with beautiful aromatics.</a:t>
            </a: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Pinot Noir</a:t>
            </a:r>
            <a:endParaRPr sz="36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Delicate variety susceptible to disease; Early budburst means sensitive to frost.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Grows better in cooler climates and at higher altitudes.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Creates aromatically expressive wines with elegance and body.</a:t>
            </a:r>
            <a:endParaRPr sz="3600">
              <a:solidFill>
                <a:srgbClr val="202124"/>
              </a:solidFill>
            </a:endParaRPr>
          </a:p>
        </p:txBody>
      </p:sp>
      <p:cxnSp>
        <p:nvCxnSpPr>
          <p:cNvPr id="254" name="Google Shape;254;g104b3761a10_0_55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5" name="Google Shape;255;g104b3761a10_0_55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56" name="Google Shape;256;g104b3761a10_0_55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04b3761a10_0_55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04b3761a10_0_55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104b3761a10_0_55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104b3761a10_0_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01250" y="4764044"/>
            <a:ext cx="2743198" cy="274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04b3761a10_0_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501250" y="7629869"/>
            <a:ext cx="274320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04b3761a10_0_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501250" y="10495669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4b3761a10_0_66"/>
          <p:cNvSpPr txBox="1">
            <a:spLocks noGrp="1"/>
          </p:cNvSpPr>
          <p:nvPr>
            <p:ph type="title" idx="4294967295"/>
          </p:nvPr>
        </p:nvSpPr>
        <p:spPr>
          <a:xfrm>
            <a:off x="7556500" y="2533653"/>
            <a:ext cx="9779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Grape Varieties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8" name="Google Shape;268;g104b3761a10_0_66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Trepat</a:t>
            </a:r>
            <a:endParaRPr sz="36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Vigorous grower in the vineyards, producing large, thick-skinned berries.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Budburst is early in the season; however the variety is late ripening.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Used in the production of Rosé wines; Moderate alcohol and acidity</a:t>
            </a: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Garnacha Tinta</a:t>
            </a:r>
            <a:endParaRPr sz="36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Grows in compact, medium-sized bunches; Has thin skins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Hardy variety fairly resistant to most major vine diseases and able to</a:t>
            </a:r>
            <a:endParaRPr sz="3600">
              <a:solidFill>
                <a:srgbClr val="202124"/>
              </a:solidFill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3600">
                <a:solidFill>
                  <a:srgbClr val="202124"/>
                </a:solidFill>
              </a:rPr>
              <a:t>withstand prolonged periods of drought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Produces balanced and aromatic wines with average acidity.</a:t>
            </a: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36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 b="1" u="sng">
                <a:solidFill>
                  <a:srgbClr val="202124"/>
                </a:solidFill>
              </a:rPr>
              <a:t>Monastrell</a:t>
            </a:r>
            <a:endParaRPr sz="36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Small, compact bunches with a deep blue color</a:t>
            </a:r>
            <a:endParaRPr sz="3600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</a:rPr>
              <a:t>Used to add weight to blends; tends to have moderately high alcohol levels</a:t>
            </a:r>
            <a:endParaRPr sz="3600">
              <a:solidFill>
                <a:srgbClr val="202124"/>
              </a:solidFill>
            </a:endParaRPr>
          </a:p>
        </p:txBody>
      </p:sp>
      <p:cxnSp>
        <p:nvCxnSpPr>
          <p:cNvPr id="269" name="Google Shape;269;g104b3761a10_0_66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70" name="Google Shape;270;g104b3761a10_0_66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71" name="Google Shape;271;g104b3761a10_0_66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04b3761a10_0_66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04b3761a10_0_66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04b3761a10_0_66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104b3761a10_0_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98313" y="5009699"/>
            <a:ext cx="274319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04b3761a10_0_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98300" y="7991244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04b3761a10_0_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498300" y="10972794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4b3761a10_0_77"/>
          <p:cNvSpPr txBox="1">
            <a:spLocks noGrp="1"/>
          </p:cNvSpPr>
          <p:nvPr>
            <p:ph type="title" idx="4294967295"/>
          </p:nvPr>
        </p:nvSpPr>
        <p:spPr>
          <a:xfrm>
            <a:off x="7556500" y="2533653"/>
            <a:ext cx="9779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Zones of Cava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3" name="Google Shape;283;g104b3761a10_0_77"/>
          <p:cNvSpPr txBox="1">
            <a:spLocks noGrp="1"/>
          </p:cNvSpPr>
          <p:nvPr>
            <p:ph type="body" idx="1"/>
          </p:nvPr>
        </p:nvSpPr>
        <p:spPr>
          <a:xfrm>
            <a:off x="1441451" y="4641235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4400" b="1" u="sng">
                <a:solidFill>
                  <a:srgbClr val="202124"/>
                </a:solidFill>
              </a:rPr>
              <a:t>Comtats de Barcelona</a:t>
            </a:r>
            <a:endParaRPr sz="44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Comtats de Barcelona is the area where more than 95% of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None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    Cava production is concentrated.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Located along the Mediterranean coast close to the iconic and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cosmopolitan city of Barcelona.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In general, the climate is Mediterranean, with some variations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None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    Between the areas closest to the coast and those inland.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These inland areas tend to have a more continental Mediterranean climate.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In geographical terms, the Comtats mainly consist of beautiful valleys or depressions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between mountain ranges of medium elevation, with different orientations, thereby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allowing the cultivation of vines at different altitudes.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</p:txBody>
      </p:sp>
      <p:cxnSp>
        <p:nvCxnSpPr>
          <p:cNvPr id="284" name="Google Shape;284;g104b3761a10_0_77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85" name="Google Shape;285;g104b3761a10_0_77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86" name="Google Shape;286;g104b3761a10_0_77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04b3761a10_0_77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04b3761a10_0_77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104b3761a10_0_77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104b3761a10_0_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14350" y="3949049"/>
            <a:ext cx="10669651" cy="533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4b3761a10_0_176"/>
          <p:cNvSpPr txBox="1">
            <a:spLocks noGrp="1"/>
          </p:cNvSpPr>
          <p:nvPr>
            <p:ph type="title" idx="4294967295"/>
          </p:nvPr>
        </p:nvSpPr>
        <p:spPr>
          <a:xfrm>
            <a:off x="4012450" y="2533650"/>
            <a:ext cx="149853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Sub-zones of Comtats de Barcelona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6" name="Google Shape;296;g104b3761a10_0_176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4400" b="1" u="sng">
                <a:solidFill>
                  <a:srgbClr val="202124"/>
                </a:solidFill>
              </a:rPr>
              <a:t>Serra de Mar</a:t>
            </a:r>
            <a:endParaRPr sz="44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Close to the Mediterranean Sea, barely 15 kilometres north of the city of Barcelona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 unique natural landscape in the middle of these mountains, with views both of the sea and of the city of Barcelona.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Mediterranean climate.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Vineyard altitudes around 90 meters above sea level.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The Xarel-lo grape variety is predominant in this sub-zone.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Known locally as “Pansa Blanca”.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Vine cultivation is generally based on a </a:t>
            </a:r>
            <a:r>
              <a:rPr lang="en-US" sz="3600" i="1">
                <a:solidFill>
                  <a:srgbClr val="101921"/>
                </a:solidFill>
                <a:highlight>
                  <a:srgbClr val="FFFFFF"/>
                </a:highlight>
              </a:rPr>
              <a:t>sauló</a:t>
            </a: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-based soil, characteristic of the sub-zone.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 sandy, permeable, intensely drained soil that is easy to work with, not very calcareous.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gives the grapes a natural acidity that is ideal for aging in cellars for many months.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</p:txBody>
      </p:sp>
      <p:cxnSp>
        <p:nvCxnSpPr>
          <p:cNvPr id="297" name="Google Shape;297;g104b3761a10_0_176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98" name="Google Shape;298;g104b3761a10_0_176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99" name="Google Shape;299;g104b3761a10_0_176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104b3761a10_0_176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104b3761a10_0_176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104b3761a10_0_176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4b3761a10_0_193"/>
          <p:cNvSpPr txBox="1">
            <a:spLocks noGrp="1"/>
          </p:cNvSpPr>
          <p:nvPr>
            <p:ph type="title" idx="4294967295"/>
          </p:nvPr>
        </p:nvSpPr>
        <p:spPr>
          <a:xfrm>
            <a:off x="4012450" y="2533650"/>
            <a:ext cx="149853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Sub-zones of Comtats de Barcelona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8" name="Google Shape;308;g104b3761a10_0_193"/>
          <p:cNvSpPr txBox="1">
            <a:spLocks noGrp="1"/>
          </p:cNvSpPr>
          <p:nvPr>
            <p:ph type="body" idx="1"/>
          </p:nvPr>
        </p:nvSpPr>
        <p:spPr>
          <a:xfrm>
            <a:off x="1324801" y="3981097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4400" b="1" u="sng">
                <a:solidFill>
                  <a:srgbClr val="202124"/>
                </a:solidFill>
              </a:rPr>
              <a:t>Valls d’Anoia-Foix</a:t>
            </a:r>
            <a:endParaRPr sz="44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formed by a broad valley located between two mountain ranges: the coastal Massís del Garraf, and the pre-coastal mountain range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It is situated between the historic cities of Barcelona and Tarragona.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Open valley slopes gently down from Montserrat mountains to the sea.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It is formed by a multitude of mounds and small hills shaped by the drainage basins of the rivers Anoia and Foix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The stabilizing influence of the sea, along with the imposing protective wall against the north winds that is formed by the Montserrat massif, give this region a temperate climate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mild winters and summers with some rainfall.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Within this natural framework, the grapes for Cava come from plots that enjoy a diversity of microclimates, as a result of the proximity to the coast and the altitude of some vineyards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as high as 750m above sea level.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This diversity allows Cava's three main native grape varieties to fit into the region's different landscapes according to their needs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Xarel-lo predominating in the coastal area,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Macabeo in the valley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Parellada in the higher areas.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</p:txBody>
      </p:sp>
      <p:cxnSp>
        <p:nvCxnSpPr>
          <p:cNvPr id="309" name="Google Shape;309;g104b3761a10_0_193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10" name="Google Shape;310;g104b3761a10_0_193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11" name="Google Shape;311;g104b3761a10_0_193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04b3761a10_0_193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04b3761a10_0_193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04b3761a10_0_193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" descr="Immagine"/>
          <p:cNvPicPr preferRelativeResize="0"/>
          <p:nvPr/>
        </p:nvPicPr>
        <p:blipFill rotWithShape="1">
          <a:blip r:embed="rId3">
            <a:alphaModFix/>
          </a:blip>
          <a:srcRect l="25114" r="25114" b="5172"/>
          <a:stretch/>
        </p:blipFill>
        <p:spPr>
          <a:xfrm>
            <a:off x="12313220" y="778933"/>
            <a:ext cx="12220669" cy="1428085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>
            <a:spLocks noGrp="1"/>
          </p:cNvSpPr>
          <p:nvPr>
            <p:ph type="title" idx="4294967295"/>
          </p:nvPr>
        </p:nvSpPr>
        <p:spPr>
          <a:xfrm>
            <a:off x="1206500" y="2794001"/>
            <a:ext cx="97791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What is TTD.EU about?</a:t>
            </a:r>
            <a:b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1"/>
          </p:nvPr>
        </p:nvSpPr>
        <p:spPr>
          <a:xfrm>
            <a:off x="1037075" y="5582098"/>
            <a:ext cx="10002300" cy="7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17391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swald Light"/>
              <a:buNone/>
            </a:pPr>
            <a:r>
              <a:rPr lang="en-US" sz="46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European Quality Wines: Taste The Difference+ is a three-year project financed by the European Union and managed by Unione Italiana Vini and Prodeca for the promotion of PDO and PGI European wines abroad in China and US.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76" name="Google Shape;76;p2"/>
          <p:cNvCxnSpPr/>
          <p:nvPr/>
        </p:nvCxnSpPr>
        <p:spPr>
          <a:xfrm>
            <a:off x="1223318" y="4226058"/>
            <a:ext cx="902904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77" name="Google Shape;77;p2"/>
          <p:cNvGrpSpPr/>
          <p:nvPr/>
        </p:nvGrpSpPr>
        <p:grpSpPr>
          <a:xfrm>
            <a:off x="0" y="-45526"/>
            <a:ext cx="24384001" cy="2785124"/>
            <a:chOff x="0" y="0"/>
            <a:chExt cx="24384001" cy="2785123"/>
          </a:xfrm>
        </p:grpSpPr>
        <p:pic>
          <p:nvPicPr>
            <p:cNvPr id="78" name="Google Shape;78;p2" descr="top PPT.pd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4384001" cy="278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2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2" descr="Immag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2"/>
            <p:cNvSpPr txBox="1"/>
            <p:nvPr/>
          </p:nvSpPr>
          <p:spPr>
            <a:xfrm>
              <a:off x="10053646" y="324071"/>
              <a:ext cx="7228879" cy="762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2" name="Google Shape;82;p2"/>
          <p:cNvCxnSpPr/>
          <p:nvPr/>
        </p:nvCxnSpPr>
        <p:spPr>
          <a:xfrm>
            <a:off x="1223318" y="2555684"/>
            <a:ext cx="902904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3" name="Google Shape;83;p2"/>
          <p:cNvSpPr txBox="1"/>
          <p:nvPr/>
        </p:nvSpPr>
        <p:spPr>
          <a:xfrm>
            <a:off x="13870663" y="3233249"/>
            <a:ext cx="8648568" cy="399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just" rtl="0">
              <a:lnSpc>
                <a:spcPct val="15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"/>
              <a:buNone/>
            </a:pPr>
            <a:endParaRPr sz="35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13870663" y="3466038"/>
            <a:ext cx="9428100" cy="9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500"/>
              <a:buFont typeface="Oswald Light"/>
              <a:buNone/>
            </a:pPr>
            <a:r>
              <a:rPr lang="en-US" sz="4500" b="1" i="0" u="sng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Objectives</a:t>
            </a:r>
            <a:endParaRPr sz="4500" b="1" i="0" u="sng" strike="noStrike" cap="none">
              <a:solidFill>
                <a:srgbClr val="D8D8D8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500"/>
              <a:buFont typeface="Oswald Light"/>
              <a:buNone/>
            </a:pPr>
            <a:endParaRPr sz="4500" b="1" u="sng">
              <a:solidFill>
                <a:srgbClr val="D8D8D8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285750" marR="0" lvl="0" indent="-2857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4500"/>
              <a:buFont typeface="Arial"/>
              <a:buChar char="•"/>
            </a:pPr>
            <a:r>
              <a:rPr lang="en-US" sz="4500" b="0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Increase the awareness among industry members, media and consumers of European Quality Schemes (PDO and PGI) and the related logos.</a:t>
            </a:r>
            <a:endParaRPr sz="4500" b="0" i="0" u="none" strike="noStrike" cap="none">
              <a:solidFill>
                <a:srgbClr val="D8D8D8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4500">
              <a:solidFill>
                <a:srgbClr val="D8D8D8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285750" marR="0" lvl="0" indent="-2857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4500"/>
              <a:buFont typeface="Arial"/>
              <a:buChar char="•"/>
            </a:pPr>
            <a:r>
              <a:rPr lang="en-US" sz="4500" b="0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Enhance the competitiveness of </a:t>
            </a:r>
            <a:r>
              <a:rPr lang="en-US" sz="4500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European</a:t>
            </a:r>
            <a:r>
              <a:rPr lang="en-US" sz="4500" b="0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 quality wines with PDO and PGI designations.</a:t>
            </a:r>
            <a:endParaRPr sz="4500" b="0" i="0" u="none" strike="noStrike" cap="none">
              <a:solidFill>
                <a:srgbClr val="D8D8D8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4500">
              <a:solidFill>
                <a:srgbClr val="D8D8D8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285750" marR="0" lvl="0" indent="-2857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4500"/>
              <a:buFont typeface="Arial"/>
              <a:buChar char="•"/>
            </a:pPr>
            <a:r>
              <a:rPr lang="en-US" sz="4500" b="0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Growth market share of </a:t>
            </a:r>
            <a:r>
              <a:rPr lang="en-US" sz="4500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European </a:t>
            </a:r>
            <a:r>
              <a:rPr lang="en-US" sz="4500" b="0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quality wines with PDO and PGI designations.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4b3761a10_0_210"/>
          <p:cNvSpPr txBox="1">
            <a:spLocks noGrp="1"/>
          </p:cNvSpPr>
          <p:nvPr>
            <p:ph type="title" idx="4294967295"/>
          </p:nvPr>
        </p:nvSpPr>
        <p:spPr>
          <a:xfrm>
            <a:off x="4012450" y="2533650"/>
            <a:ext cx="149853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Sub-zones of Comtats de Barcelona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0" name="Google Shape;320;g104b3761a10_0_210"/>
          <p:cNvSpPr txBox="1">
            <a:spLocks noGrp="1"/>
          </p:cNvSpPr>
          <p:nvPr>
            <p:ph type="body" idx="1"/>
          </p:nvPr>
        </p:nvSpPr>
        <p:spPr>
          <a:xfrm>
            <a:off x="1304326" y="500971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4400" b="1" u="sng">
                <a:solidFill>
                  <a:srgbClr val="202124"/>
                </a:solidFill>
              </a:rPr>
              <a:t>Conca del Gaià</a:t>
            </a:r>
            <a:endParaRPr sz="44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crosses the regions of Tarragonès and Alt Camp.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an emblematic area where the vineyards of Roman Hispania were established.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  <a:highlight>
                  <a:srgbClr val="FFFFFF"/>
                </a:highlight>
              </a:rPr>
              <a:t>name refers to the river Gaià that crosses this sub-zone</a:t>
            </a:r>
            <a:endParaRPr sz="360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600"/>
              <a:buChar char="●"/>
            </a:pPr>
            <a:r>
              <a:rPr lang="en-US" sz="3600">
                <a:solidFill>
                  <a:srgbClr val="202124"/>
                </a:solidFill>
                <a:highlight>
                  <a:srgbClr val="FFFFFF"/>
                </a:highlight>
              </a:rPr>
              <a:t>Vineyard altitudes are between 100 - 400 meters above sea level.</a:t>
            </a:r>
            <a:endParaRPr sz="360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typical Mediterranean climate of mild winters and hot summers, tempered by the sea breeze.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sub-zone consists of a plain open to the sea, which slopes gently upwards from the Mediterranean, culminating in the peaks of the coastal mountain range.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Predominant varieties are Xarel-lo Macabeo Parellada 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</p:txBody>
      </p:sp>
      <p:cxnSp>
        <p:nvCxnSpPr>
          <p:cNvPr id="321" name="Google Shape;321;g104b3761a10_0_210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22" name="Google Shape;322;g104b3761a10_0_210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23" name="Google Shape;323;g104b3761a10_0_210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104b3761a10_0_210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04b3761a10_0_210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04b3761a10_0_210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4b3761a10_0_225"/>
          <p:cNvSpPr txBox="1">
            <a:spLocks noGrp="1"/>
          </p:cNvSpPr>
          <p:nvPr>
            <p:ph type="title" idx="4294967295"/>
          </p:nvPr>
        </p:nvSpPr>
        <p:spPr>
          <a:xfrm>
            <a:off x="4012450" y="2533650"/>
            <a:ext cx="149853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Sub-zones of Comtats de Barcelona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2" name="Google Shape;332;g104b3761a10_0_225"/>
          <p:cNvSpPr txBox="1">
            <a:spLocks noGrp="1"/>
          </p:cNvSpPr>
          <p:nvPr>
            <p:ph type="body" idx="1"/>
          </p:nvPr>
        </p:nvSpPr>
        <p:spPr>
          <a:xfrm>
            <a:off x="1304326" y="500971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4400" b="1" u="sng">
                <a:solidFill>
                  <a:srgbClr val="202124"/>
                </a:solidFill>
              </a:rPr>
              <a:t>Serra de Prades</a:t>
            </a:r>
            <a:endParaRPr sz="44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North of Tarragona province and bordering the region of Lleida.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Named after the Prades mountains, an outstanding morpho-structural part of the Catalan pre-coastal mountain range.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Sub-zone stands out for its geological formation: a river basin or valley surrounded by mountains, on whose southern slope the Serra de Prades stands out, shaped by the erosive action of the Francolí river and its tributaries.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Altitudes range from 350 to 600 meters above sea level.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Serra de Prades enjoys a very particular microclimate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The influence of the Mediterranean blends with winds from the interior, of a continental nature, in what could be described as a transitional Mediterranean climate with greater thermal contrasts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This allows characteristics that are more typically found in white grapes from cold climate zones.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This microclimate favors the cultivation of the native Trepat variety, although Macabeo and Parellada are also grown.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1450">
              <a:solidFill>
                <a:srgbClr val="1019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3" name="Google Shape;333;g104b3761a10_0_225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4" name="Google Shape;334;g104b3761a10_0_225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35" name="Google Shape;335;g104b3761a10_0_225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04b3761a10_0_225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04b3761a10_0_225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104b3761a10_0_225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4b3761a10_0_243"/>
          <p:cNvSpPr txBox="1">
            <a:spLocks noGrp="1"/>
          </p:cNvSpPr>
          <p:nvPr>
            <p:ph type="title" idx="4294967295"/>
          </p:nvPr>
        </p:nvSpPr>
        <p:spPr>
          <a:xfrm>
            <a:off x="4012450" y="2533650"/>
            <a:ext cx="149853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Sub-zones of Comtats de Barcelona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4" name="Google Shape;344;g104b3761a10_0_243"/>
          <p:cNvSpPr txBox="1">
            <a:spLocks noGrp="1"/>
          </p:cNvSpPr>
          <p:nvPr>
            <p:ph type="body" idx="1"/>
          </p:nvPr>
        </p:nvSpPr>
        <p:spPr>
          <a:xfrm>
            <a:off x="1304326" y="500971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r>
              <a:rPr lang="en-US" sz="4400" b="1" u="sng">
                <a:solidFill>
                  <a:srgbClr val="202124"/>
                </a:solidFill>
              </a:rPr>
              <a:t>Pla de Ponent</a:t>
            </a:r>
            <a:endParaRPr sz="4400" b="1" u="sng">
              <a:solidFill>
                <a:srgbClr val="202124"/>
              </a:solidFill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Innermost sub-zone of the Comtats of Barcelona area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914400" lvl="1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○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Also known as "Terres de Ponent".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The inland climate, which is more continental being further from maritime influence, is dry and has long hours of sunshine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A high level of thermal contrast between day and night.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Scarce rainfall, which mainly occurs in spring.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Winters with frost and fog.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Vineyards are located at an altitude of between 200 and 400 metres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Essentially a flat landscape with gentle undulations.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Characterised by well-drained soils with scant fertility.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921"/>
              </a:buClr>
              <a:buSzPts val="3600"/>
              <a:buChar char="●"/>
            </a:pPr>
            <a:r>
              <a:rPr lang="en-US" sz="3600">
                <a:solidFill>
                  <a:srgbClr val="101921"/>
                </a:solidFill>
                <a:highlight>
                  <a:srgbClr val="FFFFFF"/>
                </a:highlight>
              </a:rPr>
              <a:t>Predominant varieties are Chardonnay, Pinot Noir, and Xarel-lo.</a:t>
            </a:r>
            <a:endParaRPr sz="3600">
              <a:solidFill>
                <a:srgbClr val="10192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1450">
              <a:solidFill>
                <a:srgbClr val="1019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04b3761a10_0_243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6" name="Google Shape;346;g104b3761a10_0_243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47" name="Google Shape;347;g104b3761a10_0_243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04b3761a10_0_243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04b3761a10_0_243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04b3761a10_0_243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4b3761a10_0_133"/>
          <p:cNvSpPr txBox="1">
            <a:spLocks noGrp="1"/>
          </p:cNvSpPr>
          <p:nvPr>
            <p:ph type="title" idx="4294967295"/>
          </p:nvPr>
        </p:nvSpPr>
        <p:spPr>
          <a:xfrm>
            <a:off x="1433025" y="2533650"/>
            <a:ext cx="20860499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Anna de Codorniu Blanc de Blancs Brut Reserva NV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6" name="Google Shape;356;g104b3761a10_0_133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70% Chardonnay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15% Parellada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7.5% Macabeo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7.5% Xarello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15 months on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11.5% ABV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Dosage: 8g/L</a:t>
            </a:r>
            <a:endParaRPr sz="4400">
              <a:solidFill>
                <a:srgbClr val="202124"/>
              </a:solidFill>
            </a:endParaRPr>
          </a:p>
        </p:txBody>
      </p:sp>
      <p:cxnSp>
        <p:nvCxnSpPr>
          <p:cNvPr id="357" name="Google Shape;357;g104b3761a10_0_133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58" name="Google Shape;358;g104b3761a10_0_133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9" name="Google Shape;359;g104b3761a10_0_133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880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104b3761a10_0_133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104b3761a10_0_133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104b3761a10_0_133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104b3761a10_0_1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37175" y="4531395"/>
            <a:ext cx="7228800" cy="7228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4b3761a10_0_149"/>
          <p:cNvSpPr txBox="1">
            <a:spLocks noGrp="1"/>
          </p:cNvSpPr>
          <p:nvPr>
            <p:ph type="title" idx="4294967295"/>
          </p:nvPr>
        </p:nvSpPr>
        <p:spPr>
          <a:xfrm>
            <a:off x="4544725" y="2445413"/>
            <a:ext cx="142278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Anna de Codorniu Brut Rosé NV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9" name="Google Shape;369;g104b3761a10_0_149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70% Pinot Noir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30% Chardonnay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12 months on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12% ABV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Dosage: 6 - 8g/L</a:t>
            </a:r>
            <a:endParaRPr sz="4400">
              <a:solidFill>
                <a:srgbClr val="202124"/>
              </a:solidFill>
            </a:endParaRPr>
          </a:p>
        </p:txBody>
      </p:sp>
      <p:cxnSp>
        <p:nvCxnSpPr>
          <p:cNvPr id="370" name="Google Shape;370;g104b3761a10_0_149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71" name="Google Shape;371;g104b3761a10_0_149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72" name="Google Shape;372;g104b3761a10_0_149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880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104b3761a10_0_149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04b3761a10_0_149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104b3761a10_0_149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104b3761a10_0_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47625" y="3963200"/>
            <a:ext cx="7833450" cy="78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04b3761a10_0_99"/>
          <p:cNvSpPr txBox="1">
            <a:spLocks noGrp="1"/>
          </p:cNvSpPr>
          <p:nvPr>
            <p:ph type="title" idx="4294967295"/>
          </p:nvPr>
        </p:nvSpPr>
        <p:spPr>
          <a:xfrm>
            <a:off x="2660175" y="2533650"/>
            <a:ext cx="192438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Maset L’avi Pau Gran Reserva Brut Nature 2017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2" name="Google Shape;382;g104b3761a10_0_99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30% Xarello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25% Macabeo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25% Parellada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20% Chardonnay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36 Months on the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11.5% ABV</a:t>
            </a:r>
            <a:endParaRPr sz="4400">
              <a:solidFill>
                <a:srgbClr val="202124"/>
              </a:solidFill>
            </a:endParaRPr>
          </a:p>
        </p:txBody>
      </p:sp>
      <p:cxnSp>
        <p:nvCxnSpPr>
          <p:cNvPr id="383" name="Google Shape;383;g104b3761a10_0_99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84" name="Google Shape;384;g104b3761a10_0_99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85" name="Google Shape;385;g104b3761a10_0_99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04b3761a10_0_99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104b3761a10_0_99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104b3761a10_0_99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104b3761a10_0_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29425" y="3949050"/>
            <a:ext cx="4762500" cy="85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04b3761a10_0_110"/>
          <p:cNvSpPr txBox="1">
            <a:spLocks noGrp="1"/>
          </p:cNvSpPr>
          <p:nvPr>
            <p:ph type="title" idx="4294967295"/>
          </p:nvPr>
        </p:nvSpPr>
        <p:spPr>
          <a:xfrm>
            <a:off x="5240749" y="2533650"/>
            <a:ext cx="13064836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Parés Balta Blancá Cusiné 2012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5" name="Google Shape;395;g104b3761a10_0_110"/>
          <p:cNvSpPr txBox="1">
            <a:spLocks noGrp="1"/>
          </p:cNvSpPr>
          <p:nvPr>
            <p:ph type="body" idx="1"/>
          </p:nvPr>
        </p:nvSpPr>
        <p:spPr>
          <a:xfrm>
            <a:off x="1324801" y="4764060"/>
            <a:ext cx="22009200" cy="10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81% Xarello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9% Chardonnay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10% Pinot Noir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80 months on the lees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12% ABV</a:t>
            </a: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endParaRPr sz="4400">
              <a:solidFill>
                <a:srgbClr val="20212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swald"/>
              <a:buNone/>
            </a:pPr>
            <a:r>
              <a:rPr lang="en-US" sz="4400">
                <a:solidFill>
                  <a:srgbClr val="202124"/>
                </a:solidFill>
              </a:rPr>
              <a:t>No Dosage</a:t>
            </a:r>
            <a:endParaRPr sz="4400">
              <a:solidFill>
                <a:srgbClr val="202124"/>
              </a:solidFill>
            </a:endParaRPr>
          </a:p>
        </p:txBody>
      </p:sp>
      <p:cxnSp>
        <p:nvCxnSpPr>
          <p:cNvPr id="396" name="Google Shape;396;g104b3761a10_0_110"/>
          <p:cNvCxnSpPr/>
          <p:nvPr/>
        </p:nvCxnSpPr>
        <p:spPr>
          <a:xfrm rot="10800000" flipH="1">
            <a:off x="7573317" y="2097564"/>
            <a:ext cx="7611300" cy="48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97" name="Google Shape;397;g104b3761a10_0_110"/>
          <p:cNvCxnSpPr/>
          <p:nvPr/>
        </p:nvCxnSpPr>
        <p:spPr>
          <a:xfrm>
            <a:off x="7573317" y="3752639"/>
            <a:ext cx="76113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98" name="Google Shape;398;g104b3761a10_0_110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05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04b3761a10_0_110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104b3761a10_0_110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104b3761a10_0_110"/>
          <p:cNvSpPr txBox="1"/>
          <p:nvPr/>
        </p:nvSpPr>
        <p:spPr>
          <a:xfrm>
            <a:off x="10053646" y="324204"/>
            <a:ext cx="7228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104b3761a10_0_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55525" y="3752650"/>
            <a:ext cx="5715000" cy="85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endParaRPr/>
          </a:p>
        </p:txBody>
      </p:sp>
      <p:pic>
        <p:nvPicPr>
          <p:cNvPr id="408" name="Google Shape;40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571" y="-279444"/>
            <a:ext cx="25309284" cy="1552302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 txBox="1"/>
          <p:nvPr/>
        </p:nvSpPr>
        <p:spPr>
          <a:xfrm>
            <a:off x="1342525" y="11725875"/>
            <a:ext cx="21971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content of this promotion campaign represents the views of the author only and is his/her sole responsibility. The European Commission and the European Research Executive Agency (REA) do not accept any responsibility for any use that may be made of the information it contains.</a:t>
            </a:r>
            <a:endParaRPr sz="2700" i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 idx="4294967295"/>
          </p:nvPr>
        </p:nvSpPr>
        <p:spPr>
          <a:xfrm>
            <a:off x="1206500" y="3046298"/>
            <a:ext cx="9779000" cy="1415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Beneficiaries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1155699" y="5076329"/>
            <a:ext cx="21260955" cy="218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 Light"/>
              <a:buNone/>
            </a:pPr>
            <a:r>
              <a:rPr lang="en-US" sz="4500" b="1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PRODECA, Promotora de las Exportacions Catalanes</a:t>
            </a:r>
            <a:endParaRPr sz="4500" b="1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 Light"/>
              <a:buNone/>
            </a:pPr>
            <a:r>
              <a:rPr lang="en-US" sz="45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It's a public company established in 1986 and part of the “Ministry of Climate Action, Food and Rural Agenda of the Government of Catalonia”.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endParaRPr sz="4500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91" name="Google Shape;91;p4"/>
          <p:cNvCxnSpPr/>
          <p:nvPr/>
        </p:nvCxnSpPr>
        <p:spPr>
          <a:xfrm>
            <a:off x="1223318" y="2615008"/>
            <a:ext cx="751300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92" name="Google Shape;92;p4"/>
          <p:cNvCxnSpPr/>
          <p:nvPr/>
        </p:nvCxnSpPr>
        <p:spPr>
          <a:xfrm>
            <a:off x="1223318" y="4584808"/>
            <a:ext cx="751300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93" name="Google Shape;93;p4"/>
          <p:cNvGrpSpPr/>
          <p:nvPr/>
        </p:nvGrpSpPr>
        <p:grpSpPr>
          <a:xfrm>
            <a:off x="-1" y="-46913"/>
            <a:ext cx="24384001" cy="2785124"/>
            <a:chOff x="0" y="0"/>
            <a:chExt cx="24384001" cy="2785123"/>
          </a:xfrm>
        </p:grpSpPr>
        <p:pic>
          <p:nvPicPr>
            <p:cNvPr id="94" name="Google Shape;94;p4" descr="top PPT.pd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4384001" cy="278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4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4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4"/>
            <p:cNvSpPr txBox="1"/>
            <p:nvPr/>
          </p:nvSpPr>
          <p:spPr>
            <a:xfrm>
              <a:off x="10053646" y="324071"/>
              <a:ext cx="7228879" cy="762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4"/>
          <p:cNvSpPr txBox="1"/>
          <p:nvPr/>
        </p:nvSpPr>
        <p:spPr>
          <a:xfrm>
            <a:off x="1155698" y="10009266"/>
            <a:ext cx="21260955" cy="313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372529" marR="0" lvl="0" indent="-86779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372529" marR="0" lvl="0" indent="-86779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swald"/>
              <a:buNone/>
            </a:pPr>
            <a:endParaRPr sz="40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1223318" y="11100992"/>
            <a:ext cx="21260955" cy="218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 Light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It supports the agri-food sector and its companies with the knowledge, tools and experience to increase their products in Catalonia and worldwide.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3318" y="7536948"/>
            <a:ext cx="22713950" cy="282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29850" y="3046298"/>
            <a:ext cx="4371975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1071032" y="2259410"/>
            <a:ext cx="21971004" cy="244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 sz="8500" b="1">
                <a:latin typeface="Oswald"/>
                <a:ea typeface="Oswald"/>
                <a:cs typeface="Oswald"/>
                <a:sym typeface="Oswald"/>
              </a:rPr>
              <a:t>How to recognize EU Quality Schemes? </a:t>
            </a:r>
            <a:endParaRPr/>
          </a:p>
        </p:txBody>
      </p:sp>
      <p:cxnSp>
        <p:nvCxnSpPr>
          <p:cNvPr id="107" name="Google Shape;107;p5"/>
          <p:cNvCxnSpPr/>
          <p:nvPr/>
        </p:nvCxnSpPr>
        <p:spPr>
          <a:xfrm>
            <a:off x="1087851" y="2259409"/>
            <a:ext cx="15509894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08" name="Google Shape;108;p5"/>
          <p:cNvCxnSpPr/>
          <p:nvPr/>
        </p:nvCxnSpPr>
        <p:spPr>
          <a:xfrm>
            <a:off x="1087851" y="4539325"/>
            <a:ext cx="15509894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9" name="Google Shape;109;p5"/>
          <p:cNvSpPr txBox="1">
            <a:spLocks noGrp="1"/>
          </p:cNvSpPr>
          <p:nvPr>
            <p:ph type="body" idx="4294967295"/>
          </p:nvPr>
        </p:nvSpPr>
        <p:spPr>
          <a:xfrm>
            <a:off x="1071031" y="5516885"/>
            <a:ext cx="13337696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 Light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PDO – Protected Designation of Origin 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 Light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PGI – Protected Geographical Indication 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 Light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PDO and PGI designate</a:t>
            </a:r>
            <a:r>
              <a:rPr lang="en-US" sz="45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d </a:t>
            </a:r>
            <a:r>
              <a:rPr lang="en-US" sz="4500" b="0" i="0" u="none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wines are considered to be high-quality product, produced in accordance with national and European regulations.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 Light"/>
              <a:buNone/>
            </a:pPr>
            <a:endParaRPr sz="45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swald Light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The EU Geographical indications system protects the names of products that originate from specific regions and have specific qualities or enjoy a reputation linked to the production territory. 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55627" y="5516885"/>
            <a:ext cx="14889763" cy="5939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5"/>
          <p:cNvGrpSpPr/>
          <p:nvPr/>
        </p:nvGrpSpPr>
        <p:grpSpPr>
          <a:xfrm>
            <a:off x="0" y="-45526"/>
            <a:ext cx="24384000" cy="2785123"/>
            <a:chOff x="0" y="0"/>
            <a:chExt cx="24384000" cy="2785123"/>
          </a:xfrm>
        </p:grpSpPr>
        <p:pic>
          <p:nvPicPr>
            <p:cNvPr id="112" name="Google Shape;112;p5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5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5"/>
            <p:cNvSpPr txBox="1"/>
            <p:nvPr/>
          </p:nvSpPr>
          <p:spPr>
            <a:xfrm>
              <a:off x="10053646" y="324071"/>
              <a:ext cx="7228800" cy="6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" name="Google Shape;115;p5" descr="top PPT.pdf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24384000" cy="27851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5"/>
          <p:cNvGrpSpPr/>
          <p:nvPr/>
        </p:nvGrpSpPr>
        <p:grpSpPr>
          <a:xfrm>
            <a:off x="3822200" y="211971"/>
            <a:ext cx="13460245" cy="943174"/>
            <a:chOff x="3822201" y="258884"/>
            <a:chExt cx="13460245" cy="943174"/>
          </a:xfrm>
        </p:grpSpPr>
        <p:pic>
          <p:nvPicPr>
            <p:cNvPr id="117" name="Google Shape;117;p5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5"/>
            <p:cNvSpPr txBox="1"/>
            <p:nvPr/>
          </p:nvSpPr>
          <p:spPr>
            <a:xfrm>
              <a:off x="10053646" y="324071"/>
              <a:ext cx="7228800" cy="6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 descr="Immagine"/>
          <p:cNvPicPr preferRelativeResize="0"/>
          <p:nvPr/>
        </p:nvPicPr>
        <p:blipFill rotWithShape="1">
          <a:blip r:embed="rId3">
            <a:alphaModFix/>
          </a:blip>
          <a:srcRect l="25114" r="25114" b="5172"/>
          <a:stretch/>
        </p:blipFill>
        <p:spPr>
          <a:xfrm>
            <a:off x="12313220" y="778933"/>
            <a:ext cx="12220669" cy="1428085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 idx="4294967295"/>
          </p:nvPr>
        </p:nvSpPr>
        <p:spPr>
          <a:xfrm>
            <a:off x="1235246" y="2134240"/>
            <a:ext cx="9092062" cy="309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Wh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at</a:t>
            </a:r>
            <a: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does a PDO /PGI guarantee?</a:t>
            </a:r>
            <a:b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-US" sz="85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1206499" y="4935924"/>
            <a:ext cx="9871551" cy="825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swald Light"/>
              <a:buNone/>
            </a:pP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Any food, beverage or agricultural products displaying 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PDO and PGI log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os on their 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labels  gives consumer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s an indication that 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the quality of 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such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products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is guaranteed. </a:t>
            </a:r>
            <a:endParaRPr sz="4300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swald Light"/>
              <a:buNone/>
            </a:pPr>
            <a:endParaRPr sz="4300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swald Light"/>
              <a:buNone/>
            </a:pP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They are a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guarantee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that products have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undergone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strict quality controls, 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enforced by the EU. </a:t>
            </a:r>
            <a:endParaRPr sz="4300" b="0" i="0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swald Light"/>
              <a:buNone/>
            </a:pP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The quality controls ensure food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safety, traceability, authenticity, animal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wellbeing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, labelling accuracy and nutrition protection, p</a:t>
            </a:r>
            <a:r>
              <a:rPr lang="en-US" sz="4300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reserving product</a:t>
            </a:r>
            <a:r>
              <a:rPr lang="en-US" sz="4300" b="0" i="0" strike="noStrike" cap="none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rPr>
              <a:t> characteristics of quality, taste, tradition and diversity.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swald"/>
              <a:buNone/>
            </a:pPr>
            <a:endParaRPr sz="4300" b="0" i="0" u="none" strike="noStrike" cap="none">
              <a:solidFill>
                <a:srgbClr val="00000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127" name="Google Shape;127;p6"/>
          <p:cNvCxnSpPr/>
          <p:nvPr/>
        </p:nvCxnSpPr>
        <p:spPr>
          <a:xfrm>
            <a:off x="1235246" y="4491677"/>
            <a:ext cx="902904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28" name="Google Shape;128;p6"/>
          <p:cNvGrpSpPr/>
          <p:nvPr/>
        </p:nvGrpSpPr>
        <p:grpSpPr>
          <a:xfrm>
            <a:off x="0" y="-45526"/>
            <a:ext cx="24384001" cy="2785123"/>
            <a:chOff x="0" y="0"/>
            <a:chExt cx="24384001" cy="2785123"/>
          </a:xfrm>
        </p:grpSpPr>
        <p:pic>
          <p:nvPicPr>
            <p:cNvPr id="129" name="Google Shape;129;p6" descr="top PPT.pd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4384001" cy="278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6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6" descr="Immag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6"/>
            <p:cNvSpPr txBox="1"/>
            <p:nvPr/>
          </p:nvSpPr>
          <p:spPr>
            <a:xfrm>
              <a:off x="10053646" y="324071"/>
              <a:ext cx="72288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3" name="Google Shape;133;p6"/>
          <p:cNvCxnSpPr/>
          <p:nvPr/>
        </p:nvCxnSpPr>
        <p:spPr>
          <a:xfrm>
            <a:off x="1206500" y="1785792"/>
            <a:ext cx="902904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34" name="Google Shape;134;p6"/>
          <p:cNvSpPr txBox="1"/>
          <p:nvPr/>
        </p:nvSpPr>
        <p:spPr>
          <a:xfrm>
            <a:off x="13870663" y="3233249"/>
            <a:ext cx="8648568" cy="399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just" rtl="0">
              <a:lnSpc>
                <a:spcPct val="15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"/>
              <a:buNone/>
            </a:pPr>
            <a:endParaRPr sz="35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13870663" y="3466038"/>
            <a:ext cx="9428100" cy="9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Quality assurance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Food safety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Traceability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Authenticity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A</a:t>
            </a: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nimal protection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Respect the environment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Origin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6000"/>
              <a:buFont typeface="Oswald Light"/>
              <a:buNone/>
            </a:pPr>
            <a:r>
              <a:rPr lang="en-US" sz="6000" b="1" i="0" u="none" strike="noStrike" cap="none">
                <a:solidFill>
                  <a:srgbClr val="D8D8D8"/>
                </a:solidFill>
                <a:latin typeface="Oswald Light"/>
                <a:ea typeface="Oswald Light"/>
                <a:cs typeface="Oswald Light"/>
                <a:sym typeface="Oswald Light"/>
              </a:rPr>
              <a:t>Terroir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159cc4a0f_0_0"/>
          <p:cNvSpPr txBox="1">
            <a:spLocks noGrp="1"/>
          </p:cNvSpPr>
          <p:nvPr>
            <p:ph type="body" idx="1"/>
          </p:nvPr>
        </p:nvSpPr>
        <p:spPr>
          <a:xfrm>
            <a:off x="166425" y="1778329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rPr lang="en-US" sz="8500" b="1">
                <a:solidFill>
                  <a:srgbClr val="000000"/>
                </a:solidFill>
              </a:rPr>
              <a:t>Map</a:t>
            </a:r>
            <a:br>
              <a:rPr lang="en-US" sz="8500" b="1">
                <a:solidFill>
                  <a:srgbClr val="000000"/>
                </a:solidFill>
              </a:rPr>
            </a:br>
            <a:br>
              <a:rPr lang="en-US" sz="8500" b="1">
                <a:solidFill>
                  <a:srgbClr val="000000"/>
                </a:solidFill>
              </a:rPr>
            </a:br>
            <a:endParaRPr sz="8500" b="1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261111"/>
              </a:lnSpc>
              <a:spcBef>
                <a:spcPts val="1000"/>
              </a:spcBef>
              <a:spcAft>
                <a:spcPts val="0"/>
              </a:spcAft>
              <a:buSzPts val="2214"/>
              <a:buNone/>
            </a:pPr>
            <a:endParaRPr/>
          </a:p>
        </p:txBody>
      </p:sp>
      <p:grpSp>
        <p:nvGrpSpPr>
          <p:cNvPr id="141" name="Google Shape;141;g10159cc4a0f_0_0"/>
          <p:cNvGrpSpPr/>
          <p:nvPr/>
        </p:nvGrpSpPr>
        <p:grpSpPr>
          <a:xfrm>
            <a:off x="0" y="-45526"/>
            <a:ext cx="24384001" cy="2785123"/>
            <a:chOff x="0" y="0"/>
            <a:chExt cx="24384001" cy="2785123"/>
          </a:xfrm>
        </p:grpSpPr>
        <p:pic>
          <p:nvPicPr>
            <p:cNvPr id="142" name="Google Shape;142;g10159cc4a0f_0_0" descr="top PPT.pd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4384001" cy="278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g10159cc4a0f_0_0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g10159cc4a0f_0_0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g10159cc4a0f_0_0"/>
            <p:cNvSpPr txBox="1"/>
            <p:nvPr/>
          </p:nvSpPr>
          <p:spPr>
            <a:xfrm>
              <a:off x="10053646" y="324071"/>
              <a:ext cx="7228800" cy="6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g10159cc4a0f_0_0"/>
          <p:cNvPicPr preferRelativeResize="0"/>
          <p:nvPr/>
        </p:nvPicPr>
        <p:blipFill rotWithShape="1">
          <a:blip r:embed="rId6">
            <a:alphaModFix/>
          </a:blip>
          <a:srcRect l="9895" t="14729" r="25808" b="4106"/>
          <a:stretch/>
        </p:blipFill>
        <p:spPr>
          <a:xfrm>
            <a:off x="4745350" y="2266125"/>
            <a:ext cx="15568627" cy="1105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 idx="4294967295"/>
          </p:nvPr>
        </p:nvSpPr>
        <p:spPr>
          <a:xfrm>
            <a:off x="9785425" y="2448625"/>
            <a:ext cx="30888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History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swald"/>
              <a:buNone/>
            </a:pP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52" name="Google Shape;152;p11"/>
          <p:cNvCxnSpPr/>
          <p:nvPr/>
        </p:nvCxnSpPr>
        <p:spPr>
          <a:xfrm>
            <a:off x="7573318" y="2102363"/>
            <a:ext cx="751300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3" name="Google Shape;153;p11"/>
          <p:cNvCxnSpPr/>
          <p:nvPr/>
        </p:nvCxnSpPr>
        <p:spPr>
          <a:xfrm>
            <a:off x="7505699" y="3718973"/>
            <a:ext cx="7512900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54" name="Google Shape;154;p11"/>
          <p:cNvGrpSpPr/>
          <p:nvPr/>
        </p:nvGrpSpPr>
        <p:grpSpPr>
          <a:xfrm>
            <a:off x="2826" y="0"/>
            <a:ext cx="24384001" cy="2785123"/>
            <a:chOff x="0" y="0"/>
            <a:chExt cx="24384001" cy="2785123"/>
          </a:xfrm>
        </p:grpSpPr>
        <p:pic>
          <p:nvPicPr>
            <p:cNvPr id="155" name="Google Shape;155;p11" descr="top PPT.pd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4384001" cy="278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1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1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1"/>
            <p:cNvSpPr txBox="1"/>
            <p:nvPr/>
          </p:nvSpPr>
          <p:spPr>
            <a:xfrm>
              <a:off x="10053646" y="324071"/>
              <a:ext cx="72288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1"/>
          <p:cNvSpPr txBox="1"/>
          <p:nvPr/>
        </p:nvSpPr>
        <p:spPr>
          <a:xfrm>
            <a:off x="792400" y="4546850"/>
            <a:ext cx="22960500" cy="79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1851: 	Institut Agrícola Català de Sant Isidre is founded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1872: 	Josep Raventós makes the first bottles of sparkling wine using the Traditional Method in Sant Sadurní d’Anoia.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	Known colloquially as “Champán” or “Xampany”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1880: 	Phylloxera arrives in Spain; Ravaged vineyards are then replanted with </a:t>
            </a:r>
            <a:r>
              <a:rPr lang="en-US" sz="3600" b="0" i="0" u="none" strike="noStrike" cap="none">
                <a:solidFill>
                  <a:srgbClr val="202122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Xarel·lo</a:t>
            </a: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, Macabeo, and Parellada.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1959: 	The name “Cava” appears for the first time in a regulatory document.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1970: 	The name “Champán” is discontinued, and “Cava” is adopted.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1986: 	“Región del Cava” area is defined.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1991: 	DOP Cava Regulatory Council is established.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>
            <a:spLocks noGrp="1"/>
          </p:cNvSpPr>
          <p:nvPr>
            <p:ph type="title" idx="4294967295"/>
          </p:nvPr>
        </p:nvSpPr>
        <p:spPr>
          <a:xfrm>
            <a:off x="6927357" y="2631431"/>
            <a:ext cx="7052412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PDO Cava</a:t>
            </a:r>
            <a:endParaRPr sz="85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" name="Google Shape;165;p12"/>
          <p:cNvSpPr txBox="1">
            <a:spLocks noGrp="1"/>
          </p:cNvSpPr>
          <p:nvPr>
            <p:ph type="body" idx="1"/>
          </p:nvPr>
        </p:nvSpPr>
        <p:spPr>
          <a:xfrm>
            <a:off x="1234070" y="5321120"/>
            <a:ext cx="22013999" cy="7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Traditional Method sparkling region</a:t>
            </a:r>
            <a:endParaRPr sz="3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Specific technical conditions for production</a:t>
            </a:r>
            <a:endParaRPr sz="3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Geographically demarcated areas of production</a:t>
            </a:r>
            <a:endParaRPr sz="3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9 months minimum aging on the lees</a:t>
            </a:r>
            <a:endParaRPr sz="3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May be White or Rosé</a:t>
            </a:r>
            <a:endParaRPr sz="3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endParaRPr sz="3600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Quality must be verified by Cava DO Regulatory Board</a:t>
            </a:r>
            <a:endParaRPr sz="45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14"/>
              <a:buNone/>
            </a:pPr>
            <a:endParaRPr sz="45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166" name="Google Shape;166;p12"/>
          <p:cNvCxnSpPr/>
          <p:nvPr/>
        </p:nvCxnSpPr>
        <p:spPr>
          <a:xfrm>
            <a:off x="5379141" y="2289202"/>
            <a:ext cx="751300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67" name="Google Shape;167;p12"/>
          <p:cNvCxnSpPr/>
          <p:nvPr/>
        </p:nvCxnSpPr>
        <p:spPr>
          <a:xfrm>
            <a:off x="5379141" y="3893004"/>
            <a:ext cx="7513006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68" name="Google Shape;168;p12"/>
          <p:cNvGrpSpPr/>
          <p:nvPr/>
        </p:nvGrpSpPr>
        <p:grpSpPr>
          <a:xfrm>
            <a:off x="0" y="133"/>
            <a:ext cx="24384001" cy="2785124"/>
            <a:chOff x="0" y="0"/>
            <a:chExt cx="24384001" cy="2785123"/>
          </a:xfrm>
        </p:grpSpPr>
        <p:pic>
          <p:nvPicPr>
            <p:cNvPr id="169" name="Google Shape;169;p12" descr="top PPT.pd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4384001" cy="278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2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2255" y="279621"/>
              <a:ext cx="2481498" cy="90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2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201" y="258884"/>
              <a:ext cx="2027244" cy="943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"/>
            <p:cNvSpPr txBox="1"/>
            <p:nvPr/>
          </p:nvSpPr>
          <p:spPr>
            <a:xfrm>
              <a:off x="10053646" y="324071"/>
              <a:ext cx="7228879" cy="762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Oswald Medium"/>
                <a:buNone/>
              </a:pPr>
              <a:r>
                <a:rPr lang="en-US" sz="3500" b="0" i="0" u="none" strike="noStrike" cap="none">
                  <a:solidFill>
                    <a:srgbClr val="000000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Quality wines from the heart of Europe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>
            <a:spLocks noGrp="1"/>
          </p:cNvSpPr>
          <p:nvPr>
            <p:ph type="title" idx="4294967295"/>
          </p:nvPr>
        </p:nvSpPr>
        <p:spPr>
          <a:xfrm>
            <a:off x="9895254" y="2480781"/>
            <a:ext cx="9779000" cy="1415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swald"/>
              <a:buNone/>
            </a:pPr>
            <a:r>
              <a:rPr lang="en-US" sz="8200">
                <a:latin typeface="Oswald"/>
                <a:ea typeface="Oswald"/>
                <a:cs typeface="Oswald"/>
                <a:sym typeface="Oswald"/>
              </a:rPr>
              <a:t>Base Wine</a:t>
            </a:r>
            <a:endParaRPr sz="82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78" name="Google Shape;178;p13"/>
          <p:cNvCxnSpPr/>
          <p:nvPr/>
        </p:nvCxnSpPr>
        <p:spPr>
          <a:xfrm>
            <a:off x="7573317" y="2102363"/>
            <a:ext cx="8996717" cy="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79" name="Google Shape;179;p13"/>
          <p:cNvCxnSpPr/>
          <p:nvPr/>
        </p:nvCxnSpPr>
        <p:spPr>
          <a:xfrm rot="10800000" flipH="1">
            <a:off x="7573317" y="3739831"/>
            <a:ext cx="9064337" cy="12808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80" name="Google Shape;180;p13" descr="top PP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3"/>
            <a:ext cx="24384001" cy="27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3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255" y="279754"/>
            <a:ext cx="2481498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201" y="259017"/>
            <a:ext cx="2027244" cy="9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3"/>
          <p:cNvSpPr txBox="1"/>
          <p:nvPr/>
        </p:nvSpPr>
        <p:spPr>
          <a:xfrm>
            <a:off x="10053646" y="324204"/>
            <a:ext cx="7228879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Oswald Medium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Quality wines from the heart of Europe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3"/>
          <p:cNvSpPr txBox="1"/>
          <p:nvPr/>
        </p:nvSpPr>
        <p:spPr>
          <a:xfrm>
            <a:off x="999925" y="4546850"/>
            <a:ext cx="22620900" cy="84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Fruit can be harvested by either hand or machine.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Grapes must be destemmed in the winery.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Extraction yields are restricted to 0.666 liters of wine for every 1 kg of grapes.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Chilled must is racked off from any solids and then transferred to stainless steel tanks.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Primary Fermentation is carried out with selected yeasts at controlled temperatures.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Blending of the base wines occurs after primary fermentation.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Base wine is cooled to encourage precipitation of tartaric acid in the form of crystals.</a:t>
            </a: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2372</Words>
  <Application>Microsoft Office PowerPoint</Application>
  <PresentationFormat>Custom</PresentationFormat>
  <Paragraphs>310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Oswald Medium</vt:lpstr>
      <vt:lpstr>Helvetica Neue</vt:lpstr>
      <vt:lpstr>Oswald</vt:lpstr>
      <vt:lpstr>Arial</vt:lpstr>
      <vt:lpstr>Oswald Light</vt:lpstr>
      <vt:lpstr>Roboto</vt:lpstr>
      <vt:lpstr>21_BasicWhite</vt:lpstr>
      <vt:lpstr>PowerPoint Presentation</vt:lpstr>
      <vt:lpstr>What is TTD.EU about? </vt:lpstr>
      <vt:lpstr>Beneficiaries</vt:lpstr>
      <vt:lpstr>How to recognize EU Quality Schemes? </vt:lpstr>
      <vt:lpstr>What does a PDO /PGI guarantee?  </vt:lpstr>
      <vt:lpstr>PowerPoint Presentation</vt:lpstr>
      <vt:lpstr>History </vt:lpstr>
      <vt:lpstr>PDO Cava</vt:lpstr>
      <vt:lpstr>Base Wine</vt:lpstr>
      <vt:lpstr>Tirage</vt:lpstr>
      <vt:lpstr>Cava Age Classifications</vt:lpstr>
      <vt:lpstr>Grape Varieties</vt:lpstr>
      <vt:lpstr>Grape Varieties</vt:lpstr>
      <vt:lpstr>Grape Varieties</vt:lpstr>
      <vt:lpstr>Grape Varieties</vt:lpstr>
      <vt:lpstr>Grape Varieties</vt:lpstr>
      <vt:lpstr>Zones of Cava</vt:lpstr>
      <vt:lpstr>Sub-zones of Comtats de Barcelona</vt:lpstr>
      <vt:lpstr>Sub-zones of Comtats de Barcelona</vt:lpstr>
      <vt:lpstr>Sub-zones of Comtats de Barcelona</vt:lpstr>
      <vt:lpstr>Sub-zones of Comtats de Barcelona</vt:lpstr>
      <vt:lpstr>Sub-zones of Comtats de Barcelona</vt:lpstr>
      <vt:lpstr>Anna de Codorniu Blanc de Blancs Brut Reserva NV</vt:lpstr>
      <vt:lpstr>Anna de Codorniu Brut Rosé NV</vt:lpstr>
      <vt:lpstr>Maset L’avi Pau Gran Reserva Brut Nature 2017</vt:lpstr>
      <vt:lpstr>Parés Balta Blancá Cusiné 2012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Becario Opera</dc:creator>
  <cp:lastModifiedBy>Solomon, T. Reginald</cp:lastModifiedBy>
  <cp:revision>1</cp:revision>
  <dcterms:modified xsi:type="dcterms:W3CDTF">2021-12-04T23:42:42Z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0x010100D9F9EDDA7928574E8A41C6DA3414863A</vt:lpwstr>
  </property>
</Properties>
</file>